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4" r:id="rId2"/>
    <p:sldId id="265" r:id="rId3"/>
    <p:sldId id="257" r:id="rId4"/>
    <p:sldId id="258" r:id="rId5"/>
    <p:sldId id="259" r:id="rId6"/>
    <p:sldId id="260" r:id="rId7"/>
    <p:sldId id="261" r:id="rId8"/>
    <p:sldId id="262" r:id="rId9"/>
    <p:sldId id="263"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4660"/>
  </p:normalViewPr>
  <p:slideViewPr>
    <p:cSldViewPr snapToGrid="0">
      <p:cViewPr varScale="1">
        <p:scale>
          <a:sx n="70" d="100"/>
          <a:sy n="70" d="100"/>
        </p:scale>
        <p:origin x="690"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29F418-2F2B-4228-9147-9A1BFC06925A}" type="datetimeFigureOut">
              <a:rPr lang="en-US" smtClean="0"/>
              <a:t>6/30/2021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9D7AA2-7B5F-4BB7-8A0E-FA750F12834A}" type="slidenum">
              <a:rPr lang="en-US" smtClean="0"/>
              <a:t>‹#›</a:t>
            </a:fld>
            <a:endParaRPr lang="en-US"/>
          </a:p>
        </p:txBody>
      </p:sp>
    </p:spTree>
    <p:extLst>
      <p:ext uri="{BB962C8B-B14F-4D97-AF65-F5344CB8AC3E}">
        <p14:creationId xmlns:p14="http://schemas.microsoft.com/office/powerpoint/2010/main" val="3792192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effectLst/>
                <a:latin typeface="Times New Roman" panose="02020603050405020304" pitchFamily="18" charset="0"/>
                <a:ea typeface="Calibri" panose="020F0502020204030204" pitchFamily="34" charset="0"/>
                <a:cs typeface="Times New Roman" panose="02020603050405020304" pitchFamily="18" charset="0"/>
              </a:rPr>
              <a:t>Business ethics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(sometimes called corporate ethics) is a type of applied ethics or professional ethics that looks at ethical principles and moral or ethical issues that can occur in the workplace.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covers all facets of business behavior and is applicable to both individuals and large organizations. Individuals, organizational pronouncements, and the legal system all contribute to these codes of ethics. The principles that guide a business are its conventions, values, ethical, and unethical behaviors. Subsequently, a </a:t>
            </a:r>
            <a:r>
              <a:rPr lang="en-US" sz="1800" dirty="0">
                <a:effectLst/>
                <a:latin typeface="Times New Roman" panose="02020603050405020304" pitchFamily="18" charset="0"/>
                <a:ea typeface="Calibri" panose="020F0502020204030204" pitchFamily="34" charset="0"/>
              </a:rPr>
              <a:t>business ethical statement</a:t>
            </a:r>
            <a:r>
              <a:rPr lang="en-US" sz="1800" b="1"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is an example of a statement that is used as the written representation of a company's principles. On the other hand,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Ethical culture</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can be characterized as a set of managers' and employees' experiences, ideas, and expectations regarding how the organization keeps them from acting unethically and encourages them to act ethically.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2</a:t>
            </a:fld>
            <a:endParaRPr lang="en-US"/>
          </a:p>
        </p:txBody>
      </p:sp>
    </p:spTree>
    <p:extLst>
      <p:ext uri="{BB962C8B-B14F-4D97-AF65-F5344CB8AC3E}">
        <p14:creationId xmlns:p14="http://schemas.microsoft.com/office/powerpoint/2010/main" val="908739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Every component of the code of ethics, including regulations governing the use of corporate assets, use of information, conflicts of interest, and dealing with external stakeholders/partners, is built around the Coca-Cola business's theme. On the other hand, the Hershey ethical statement explains what it means to be a member of the Hershey team and how each individual may contribute to the company's ideals by following the company's code of conduct. Employees might use "What If?" scenarios to assist them make decisions about everything from reporting harassment to accepting vendor presents. This code of ethics does a fantastic job of promoting Hershey's culture while also explicitly defining how employees should conduct themselves.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3</a:t>
            </a:fld>
            <a:endParaRPr lang="en-US"/>
          </a:p>
        </p:txBody>
      </p:sp>
    </p:spTree>
    <p:extLst>
      <p:ext uri="{BB962C8B-B14F-4D97-AF65-F5344CB8AC3E}">
        <p14:creationId xmlns:p14="http://schemas.microsoft.com/office/powerpoint/2010/main" val="3776067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Starbucks' ethical code goes into great length about the company's expectations for the workplace, commercial procedures, intellectual property, and community involvement. These short Q&amp;A sections assist readers understand how they should act in specific scenarios and why such behavior is consistent with Starbucks' values. PepsiCo has made sure that its code of ethics is simple to follow and that its expectations for employees are clear. The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pepsiCo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corporation has also included a section in the file that explains how the code will be implemented. This includes details on any misbehavior investigations and any disciplinary actions the corporation may take.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4</a:t>
            </a:fld>
            <a:endParaRPr lang="en-US"/>
          </a:p>
        </p:txBody>
      </p:sp>
    </p:spTree>
    <p:extLst>
      <p:ext uri="{BB962C8B-B14F-4D97-AF65-F5344CB8AC3E}">
        <p14:creationId xmlns:p14="http://schemas.microsoft.com/office/powerpoint/2010/main" val="13340083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Coca-Cola Company Ethics Committee is made up of a group of senior Company leaders who enforce the Code, and it is monitored by the Chief Financial Officer, General Counsel, and the Board of Directors' Audit Committee. Second, Management, HR, executives, and third-party reporting are all places where the Hershey corporation supports ethics reporting. The reports are advised by its ethical business conduct committee. Third, every year, Starbucks employees receive ethics training and certify their adherence to the code. Lastly. The Global Compliance &amp; Ethics Department at PepsiCo guarantees that every employee follows the code in every business decision they make.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5</a:t>
            </a:fld>
            <a:endParaRPr lang="en-US"/>
          </a:p>
        </p:txBody>
      </p:sp>
    </p:spTree>
    <p:extLst>
      <p:ext uri="{BB962C8B-B14F-4D97-AF65-F5344CB8AC3E}">
        <p14:creationId xmlns:p14="http://schemas.microsoft.com/office/powerpoint/2010/main" val="3887451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Companies that apply ethics to treat their employees fairly and openly have a better chance of retaining the best staff. Employees who do not believe the remuneration methodology is fair, for example, are often less committed to their work than they could be. Additionally, Employees should also use ethics to foster excellent connections with coworkers. As a result, their bosses trust them with sensitive information, and they are frequently granted more authority.</a:t>
            </a: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6</a:t>
            </a:fld>
            <a:endParaRPr lang="en-US"/>
          </a:p>
        </p:txBody>
      </p:sp>
    </p:spTree>
    <p:extLst>
      <p:ext uri="{BB962C8B-B14F-4D97-AF65-F5344CB8AC3E}">
        <p14:creationId xmlns:p14="http://schemas.microsoft.com/office/powerpoint/2010/main" val="1516237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Because serving a current client does not incur marketing costs, and gaining a new one does, having a loyal customer base is one of the keys to long-term business success. Furthermore, the companies are trying to prevent a reputation for unethical business practices, which can hinder their prospects of gaining new clients, especially in this age of social media, where unsatisfied customers can easily spread information about their bad experience. </a:t>
            </a: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7</a:t>
            </a:fld>
            <a:endParaRPr lang="en-US"/>
          </a:p>
        </p:txBody>
      </p:sp>
    </p:spTree>
    <p:extLst>
      <p:ext uri="{BB962C8B-B14F-4D97-AF65-F5344CB8AC3E}">
        <p14:creationId xmlns:p14="http://schemas.microsoft.com/office/powerpoint/2010/main" val="729866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More people will want to do business with a company that has a reputation for continuously being ethical in how it sources and develops products, as well as how it treats employees, customers, and the community. Also, strong staff retention rates will help the business save money on recruitment and training costs over time. This is influenced by ethical behaviors of the managers. Lastly, Businesses that follow good business ethics are less likely to incur penalties or other legal issues. Sure, the laws and regulations are complicated, but doing what is morally correct might save you a lot of problems.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8</a:t>
            </a:fld>
            <a:endParaRPr lang="en-US"/>
          </a:p>
        </p:txBody>
      </p:sp>
    </p:spTree>
    <p:extLst>
      <p:ext uri="{BB962C8B-B14F-4D97-AF65-F5344CB8AC3E}">
        <p14:creationId xmlns:p14="http://schemas.microsoft.com/office/powerpoint/2010/main" val="320814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stay up with rivals, a small business may be required to utilize expansion strategy by modifying or expanding its product line. Customers may begin to use a competitor's new technology if this does not happen. To swiftly recoup its production and promotional costs, a tiny business will employ a price-skimming approach. However, the product must offer something unique for customers to spend such a high price. The introduction of a new technology is an example. Lastly, a small business with excess cash can use acquisitions to achieve a competitive advantage. Purchasing another company, or one or more of its product lines, is part of an acquisition strategy. A tiny supermarket operator on the east coast, for example, would buy a similar grocery chain in the Midwest to expand its operations.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59D7AA2-7B5F-4BB7-8A0E-FA750F12834A}" type="slidenum">
              <a:rPr lang="en-US" smtClean="0"/>
              <a:t>9</a:t>
            </a:fld>
            <a:endParaRPr lang="en-US"/>
          </a:p>
        </p:txBody>
      </p:sp>
    </p:spTree>
    <p:extLst>
      <p:ext uri="{BB962C8B-B14F-4D97-AF65-F5344CB8AC3E}">
        <p14:creationId xmlns:p14="http://schemas.microsoft.com/office/powerpoint/2010/main" val="584904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ethical criteria for firms are codified in law; for example, environmental rules, the minimum wage, and prohibitions on insider trading and collusion are all examples of the government establishing minimum business ethics standards. What constitutes business ethics has evolved throughout time, and the various aspects of ethics are critical to every firm. Business ethic culture is a good strategy for business growth.</a:t>
            </a:r>
          </a:p>
        </p:txBody>
      </p:sp>
      <p:sp>
        <p:nvSpPr>
          <p:cNvPr id="4" name="Slide Number Placeholder 3"/>
          <p:cNvSpPr>
            <a:spLocks noGrp="1"/>
          </p:cNvSpPr>
          <p:nvPr>
            <p:ph type="sldNum" sz="quarter" idx="5"/>
          </p:nvPr>
        </p:nvSpPr>
        <p:spPr/>
        <p:txBody>
          <a:bodyPr/>
          <a:lstStyle/>
          <a:p>
            <a:fld id="{859D7AA2-7B5F-4BB7-8A0E-FA750F12834A}" type="slidenum">
              <a:rPr lang="en-US" smtClean="0"/>
              <a:t>10</a:t>
            </a:fld>
            <a:endParaRPr lang="en-US"/>
          </a:p>
        </p:txBody>
      </p:sp>
    </p:spTree>
    <p:extLst>
      <p:ext uri="{BB962C8B-B14F-4D97-AF65-F5344CB8AC3E}">
        <p14:creationId xmlns:p14="http://schemas.microsoft.com/office/powerpoint/2010/main" val="5912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34DB18-37FF-43E1-AC72-8254442E0F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D00BEDC-90C0-4AB2-8F4C-B8CA453FB5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7AC5A2B-ADAA-4ED3-8233-CC0D0D6DF8C2}"/>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50B64AF6-432D-49BE-95FB-8E2B125E2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D6C99EA-7196-4C5B-A470-F9050B776A09}"/>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189314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BB2201-4076-49BB-9D53-0DF0471488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AA599824-F16B-4A88-9176-59BFBBD932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A5B9054-F8F8-4CFD-85FE-997A214E48FB}"/>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940D4BE4-FC56-450F-8AE6-CE0BE576C2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6B4912E-9583-4DC6-811F-3A541A3B4F3C}"/>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4628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58F29A2-3770-45E9-9824-7AE29FDA8A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236A81A3-0F20-4EFB-B25E-36ABE20056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1BDB69E-C5C4-4346-B6D2-67ADB71A3B0F}"/>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DB0E5048-D8AC-4862-99CF-08E069CB47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EDE6D12-FB93-4469-BAD5-775110C83FB7}"/>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25224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89606C-8ABD-4F04-97A7-F9F08F5CE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1EEFF83-53D8-4CA0-8788-1E3CE2D117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0BEBCA2-4EAD-4E38-9261-0D88C1720D1F}"/>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3880BC4F-FF13-44B9-8120-D7D957BE4F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D8287D2-A6F7-4174-8543-E8325ABF64BC}"/>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147888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EF6B3B-A0E5-42DC-A0AE-C2FCC8FC92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81024BF9-73BC-4BD4-9509-DC7E1350D5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C52C690-455A-4EC4-9D0C-E4842E6CC9B3}"/>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CE8AD8CB-F0AA-49D8-9842-8F62971640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D080C4-61B1-405B-8503-5533A0557FD3}"/>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322215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1ABE3D-2ED6-43B7-896B-2E5B995A0B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4C1DD8F-227C-41F5-9633-9AFC30F698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E94627CB-F96C-480D-B3BD-88325A5474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DB3A3C3-BDF7-433F-B24E-5C15F3596EA7}"/>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6" name="Footer Placeholder 5">
            <a:extLst>
              <a:ext uri="{FF2B5EF4-FFF2-40B4-BE49-F238E27FC236}">
                <a16:creationId xmlns:a16="http://schemas.microsoft.com/office/drawing/2014/main" xmlns="" id="{0946B682-4ADE-427C-B465-2D80F8865E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AA3444F-F6BE-4E41-BD56-E588F5879F30}"/>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206059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831C9-8882-46E0-9862-74481F5315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C2F6F1C-F296-4129-BCD3-625FFCE839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6A715A7E-D102-4C15-BCD2-0266612063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20F8BA20-D99F-490C-8599-A393E6A7BC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B8D7D11-05DF-4ED5-AFD4-3C9F05AE0E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9B5B845-6004-4A1C-B2CC-25D0C95A232F}"/>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8" name="Footer Placeholder 7">
            <a:extLst>
              <a:ext uri="{FF2B5EF4-FFF2-40B4-BE49-F238E27FC236}">
                <a16:creationId xmlns:a16="http://schemas.microsoft.com/office/drawing/2014/main" xmlns="" id="{126B5B5F-6368-4037-B9F2-642624775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7E815F60-0CF1-4C5C-B19A-D5BCF55E8B26}"/>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01046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7397AE-A0A3-4720-8F87-D257DCAC6E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6783356D-2FAE-4AA3-87AA-1D09C363FF87}"/>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4" name="Footer Placeholder 3">
            <a:extLst>
              <a:ext uri="{FF2B5EF4-FFF2-40B4-BE49-F238E27FC236}">
                <a16:creationId xmlns:a16="http://schemas.microsoft.com/office/drawing/2014/main" xmlns="" id="{64F30D79-99D4-4DD8-9C48-ED00C594D9F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5B16C051-7BD6-44C6-8949-4F7D0CE25F4A}"/>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534461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5CCA645-1BAE-4C85-87A4-3EDAE3F01718}"/>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3" name="Footer Placeholder 2">
            <a:extLst>
              <a:ext uri="{FF2B5EF4-FFF2-40B4-BE49-F238E27FC236}">
                <a16:creationId xmlns:a16="http://schemas.microsoft.com/office/drawing/2014/main" xmlns="" id="{5F2EEA1D-0DE9-4FEA-8BDC-5099024C99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40C1D73-618C-4483-8D15-BF2143D10D87}"/>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57190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02A1A6-25C8-4DA1-864D-B4EF9F4FF9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E59F512B-7A9E-4D6C-B24F-0BA418E7D7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C37155E1-297B-402D-81E2-EC8F8C11E1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A98E78E-9E5B-4545-82C8-7B2B9BE42B52}"/>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6" name="Footer Placeholder 5">
            <a:extLst>
              <a:ext uri="{FF2B5EF4-FFF2-40B4-BE49-F238E27FC236}">
                <a16:creationId xmlns:a16="http://schemas.microsoft.com/office/drawing/2014/main" xmlns="" id="{52BAABBB-81B8-4936-9006-29BE7290C5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EDF9403-456B-4EE6-951B-F00F25EA0ACE}"/>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2564444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AEE88A-A800-477D-8218-AC60C21B6A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9932380-7243-4E1C-AD6B-AF6DD8D677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0FD6B7C-41C6-4F51-B83D-5D275862ED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B60E8D4-6075-4BA4-92C6-60A67D1C4D05}"/>
              </a:ext>
            </a:extLst>
          </p:cNvPr>
          <p:cNvSpPr>
            <a:spLocks noGrp="1"/>
          </p:cNvSpPr>
          <p:nvPr>
            <p:ph type="dt" sz="half" idx="10"/>
          </p:nvPr>
        </p:nvSpPr>
        <p:spPr/>
        <p:txBody>
          <a:bodyPr/>
          <a:lstStyle/>
          <a:p>
            <a:fld id="{07BF2645-FAE1-4FC5-B82C-C8DA8282CC96}" type="datetimeFigureOut">
              <a:rPr lang="en-US" smtClean="0"/>
              <a:t>6/30/2021</a:t>
            </a:fld>
            <a:endParaRPr lang="en-US"/>
          </a:p>
        </p:txBody>
      </p:sp>
      <p:sp>
        <p:nvSpPr>
          <p:cNvPr id="6" name="Footer Placeholder 5">
            <a:extLst>
              <a:ext uri="{FF2B5EF4-FFF2-40B4-BE49-F238E27FC236}">
                <a16:creationId xmlns:a16="http://schemas.microsoft.com/office/drawing/2014/main" xmlns="" id="{A6B94054-7E5F-48FE-99B4-2B0B8536B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184AAC2-42DE-4AF0-8680-A45A8FA9E5B2}"/>
              </a:ext>
            </a:extLst>
          </p:cNvPr>
          <p:cNvSpPr>
            <a:spLocks noGrp="1"/>
          </p:cNvSpPr>
          <p:nvPr>
            <p:ph type="sldNum" sz="quarter" idx="12"/>
          </p:nvPr>
        </p:nvSpPr>
        <p:spPr/>
        <p:txBody>
          <a:bodyPr/>
          <a:lstStyle/>
          <a:p>
            <a:fld id="{B93D26AD-7ECA-43FC-B7D2-231BAA946CC2}" type="slidenum">
              <a:rPr lang="en-US" smtClean="0"/>
              <a:t>‹#›</a:t>
            </a:fld>
            <a:endParaRPr lang="en-US"/>
          </a:p>
        </p:txBody>
      </p:sp>
    </p:spTree>
    <p:extLst>
      <p:ext uri="{BB962C8B-B14F-4D97-AF65-F5344CB8AC3E}">
        <p14:creationId xmlns:p14="http://schemas.microsoft.com/office/powerpoint/2010/main" val="3005180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ED6A364-0442-4D56-9AD8-9B06339F7D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C4DAD35-AF1C-453D-AA57-667FEF7503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4D9C983-A660-4726-A589-DEFC18CA28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F2645-FAE1-4FC5-B82C-C8DA8282CC96}" type="datetimeFigureOut">
              <a:rPr lang="en-US" smtClean="0"/>
              <a:t>6/30/2021</a:t>
            </a:fld>
            <a:endParaRPr lang="en-US"/>
          </a:p>
        </p:txBody>
      </p:sp>
      <p:sp>
        <p:nvSpPr>
          <p:cNvPr id="5" name="Footer Placeholder 4">
            <a:extLst>
              <a:ext uri="{FF2B5EF4-FFF2-40B4-BE49-F238E27FC236}">
                <a16:creationId xmlns:a16="http://schemas.microsoft.com/office/drawing/2014/main" xmlns="" id="{F5505445-B0C6-4BA7-A027-F19649B901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72399FB-E773-4565-890F-970A5739BA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D26AD-7ECA-43FC-B7D2-231BAA946CC2}" type="slidenum">
              <a:rPr lang="en-US" smtClean="0"/>
              <a:t>‹#›</a:t>
            </a:fld>
            <a:endParaRPr lang="en-US"/>
          </a:p>
        </p:txBody>
      </p:sp>
    </p:spTree>
    <p:extLst>
      <p:ext uri="{BB962C8B-B14F-4D97-AF65-F5344CB8AC3E}">
        <p14:creationId xmlns:p14="http://schemas.microsoft.com/office/powerpoint/2010/main" val="2421068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834FDF8C-6430-4ECE-B11F-698E8DECD607}"/>
              </a:ext>
            </a:extLst>
          </p:cNvPr>
          <p:cNvSpPr txBox="1"/>
          <p:nvPr/>
        </p:nvSpPr>
        <p:spPr>
          <a:xfrm>
            <a:off x="3576728" y="1603717"/>
            <a:ext cx="5344357" cy="3539430"/>
          </a:xfrm>
          <a:prstGeom prst="rect">
            <a:avLst/>
          </a:prstGeom>
          <a:noFill/>
        </p:spPr>
        <p:txBody>
          <a:bodyPr wrap="square" rtlCol="0">
            <a:spAutoFit/>
          </a:bodyPr>
          <a:lstStyle/>
          <a:p>
            <a:pPr algn="ctr">
              <a:lnSpc>
                <a:spcPct val="200000"/>
              </a:lnSpc>
            </a:pPr>
            <a:r>
              <a:rPr lang="en-US" sz="2800" b="1" dirty="0">
                <a:latin typeface="Times New Roman" panose="02020603050405020304" pitchFamily="18" charset="0"/>
                <a:cs typeface="Times New Roman" panose="02020603050405020304" pitchFamily="18" charset="0"/>
              </a:rPr>
              <a:t>Ethical Culture </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Name</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Institution</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Date</a:t>
            </a:r>
            <a:endParaRPr lang="en-US" sz="2800" dirty="0"/>
          </a:p>
        </p:txBody>
      </p:sp>
      <p:pic>
        <p:nvPicPr>
          <p:cNvPr id="4" name="Picture 3">
            <a:extLst>
              <a:ext uri="{FF2B5EF4-FFF2-40B4-BE49-F238E27FC236}">
                <a16:creationId xmlns:a16="http://schemas.microsoft.com/office/drawing/2014/main" xmlns="" id="{3F196C15-5ADC-411B-A1E9-A8FD4BA818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512015">
            <a:off x="-670338" y="4264165"/>
            <a:ext cx="3365079" cy="2234921"/>
          </a:xfrm>
          <a:prstGeom prst="rect">
            <a:avLst/>
          </a:prstGeom>
        </p:spPr>
      </p:pic>
    </p:spTree>
    <p:extLst>
      <p:ext uri="{BB962C8B-B14F-4D97-AF65-F5344CB8AC3E}">
        <p14:creationId xmlns:p14="http://schemas.microsoft.com/office/powerpoint/2010/main" val="3600082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0F764BD-2355-455F-B75E-766A39BE8721}"/>
              </a:ext>
            </a:extLst>
          </p:cNvPr>
          <p:cNvSpPr txBox="1"/>
          <p:nvPr/>
        </p:nvSpPr>
        <p:spPr>
          <a:xfrm>
            <a:off x="2237174" y="399494"/>
            <a:ext cx="6445189" cy="461665"/>
          </a:xfrm>
          <a:prstGeom prst="rect">
            <a:avLst/>
          </a:prstGeom>
          <a:noFill/>
        </p:spPr>
        <p:txBody>
          <a:bodyPr wrap="square" rtlCol="0">
            <a:spAutoFit/>
          </a:bodyPr>
          <a:lstStyle/>
          <a:p>
            <a:pPr algn="ctr"/>
            <a:r>
              <a:rPr lang="en-US" sz="2400" b="1" dirty="0" smtClean="0">
                <a:latin typeface="Times New Roman" panose="02020603050405020304" pitchFamily="18" charset="0"/>
                <a:cs typeface="Times New Roman" panose="02020603050405020304" pitchFamily="18" charset="0"/>
              </a:rPr>
              <a:t>Conclusion</a:t>
            </a:r>
            <a:endParaRPr lang="en-US" sz="2400"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xmlns="" id="{2227420F-BB76-4E17-B713-BAA3296FF1A4}"/>
              </a:ext>
            </a:extLst>
          </p:cNvPr>
          <p:cNvSpPr txBox="1"/>
          <p:nvPr/>
        </p:nvSpPr>
        <p:spPr>
          <a:xfrm>
            <a:off x="685060" y="1248422"/>
            <a:ext cx="10821880" cy="2836289"/>
          </a:xfrm>
          <a:prstGeom prst="rect">
            <a:avLst/>
          </a:prstGeom>
          <a:noFill/>
        </p:spPr>
        <p:txBody>
          <a:bodyPr wrap="square" rtlCol="0">
            <a:spAutoFit/>
          </a:bodyPr>
          <a:lstStyle/>
          <a:p>
            <a:pPr marL="342900" marR="0" lvl="0" indent="-342900">
              <a:lnSpc>
                <a:spcPct val="200000"/>
              </a:lnSpc>
              <a:spcBef>
                <a:spcPts val="0"/>
              </a:spcBef>
              <a:spcAft>
                <a:spcPts val="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Companies should utilize clear ethical statements as a growth strategy</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Managers and staff of businesses should utilize ethics when making business decisions.</a:t>
            </a:r>
          </a:p>
          <a:p>
            <a:pPr marL="342900" marR="0" lvl="0" indent="-342900">
              <a:lnSpc>
                <a:spcPct val="200000"/>
              </a:lnSpc>
              <a:spcBef>
                <a:spcPts val="0"/>
              </a:spcBef>
              <a:spcAft>
                <a:spcPts val="0"/>
              </a:spcAft>
              <a:buFont typeface="Symbol" panose="05050102010706020507" pitchFamily="18" charset="2"/>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There are numerous other possible growth techniques that a corporation could employ. Price-skimming and acquisition strategies, to be specific.</a:t>
            </a:r>
          </a:p>
          <a:p>
            <a:pPr marL="45720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xmlns="" id="{7118DCF3-E185-4778-A51D-DE4ECE00C4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25319">
            <a:off x="-853865" y="4079128"/>
            <a:ext cx="3365079" cy="2234921"/>
          </a:xfrm>
          <a:prstGeom prst="rect">
            <a:avLst/>
          </a:prstGeom>
        </p:spPr>
      </p:pic>
    </p:spTree>
    <p:extLst>
      <p:ext uri="{BB962C8B-B14F-4D97-AF65-F5344CB8AC3E}">
        <p14:creationId xmlns:p14="http://schemas.microsoft.com/office/powerpoint/2010/main" val="245935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04DE67C-732B-432E-842B-01972595CB5C}"/>
              </a:ext>
            </a:extLst>
          </p:cNvPr>
          <p:cNvSpPr txBox="1"/>
          <p:nvPr/>
        </p:nvSpPr>
        <p:spPr>
          <a:xfrm>
            <a:off x="2423603" y="232584"/>
            <a:ext cx="6196613" cy="461665"/>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References.</a:t>
            </a:r>
          </a:p>
        </p:txBody>
      </p:sp>
      <p:sp>
        <p:nvSpPr>
          <p:cNvPr id="3" name="TextBox 2">
            <a:extLst>
              <a:ext uri="{FF2B5EF4-FFF2-40B4-BE49-F238E27FC236}">
                <a16:creationId xmlns:a16="http://schemas.microsoft.com/office/drawing/2014/main" xmlns="" id="{961EE17A-BF1E-47D4-8418-E8FBC8D4CF52}"/>
              </a:ext>
            </a:extLst>
          </p:cNvPr>
          <p:cNvSpPr txBox="1"/>
          <p:nvPr/>
        </p:nvSpPr>
        <p:spPr>
          <a:xfrm>
            <a:off x="1963445" y="694249"/>
            <a:ext cx="8265110" cy="6114494"/>
          </a:xfrm>
          <a:prstGeom prst="rect">
            <a:avLst/>
          </a:prstGeom>
          <a:noFill/>
        </p:spPr>
        <p:txBody>
          <a:bodyPr wrap="square" rtlCol="0">
            <a:spAutoFit/>
          </a:bodyPr>
          <a:lstStyle/>
          <a:p>
            <a:pPr marL="914400" marR="0" indent="-457200">
              <a:lnSpc>
                <a:spcPct val="200000"/>
              </a:lnSpc>
              <a:spcBef>
                <a:spcPts val="0"/>
              </a:spcBef>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0"/>
              </a:spcAft>
            </a:pPr>
            <a:r>
              <a:rPr lang="en-US" sz="1800" kern="1200" dirty="0">
                <a:solidFill>
                  <a:srgbClr val="222222"/>
                </a:solidFill>
                <a:effectLst/>
                <a:latin typeface="Times New Roman" panose="02020603050405020304" pitchFamily="18" charset="0"/>
                <a:ea typeface="Calibri" panose="020F0502020204030204" pitchFamily="34" charset="0"/>
              </a:rPr>
              <a:t> Fraedrich, J. (2016). </a:t>
            </a:r>
            <a:r>
              <a:rPr lang="en-US" sz="1800" i="1" kern="1200" dirty="0">
                <a:solidFill>
                  <a:srgbClr val="222222"/>
                </a:solidFill>
                <a:effectLst/>
                <a:latin typeface="Times New Roman" panose="02020603050405020304" pitchFamily="18" charset="0"/>
                <a:ea typeface="Calibri" panose="020F0502020204030204" pitchFamily="34" charset="0"/>
              </a:rPr>
              <a:t>Business ethics: Ethical decision making &amp; cases</a:t>
            </a:r>
            <a:r>
              <a:rPr lang="en-US" sz="1800" kern="1200" dirty="0">
                <a:solidFill>
                  <a:srgbClr val="222222"/>
                </a:solidFill>
                <a:effectLst/>
                <a:latin typeface="Times New Roman" panose="02020603050405020304" pitchFamily="18" charset="0"/>
                <a:ea typeface="Calibri" panose="020F0502020204030204" pitchFamily="34" charset="0"/>
              </a:rPr>
              <a:t>. Cengage learning.</a:t>
            </a:r>
            <a:endParaRPr lang="en-US" sz="1800" dirty="0">
              <a:effectLst/>
              <a:latin typeface="Times New Roman" panose="02020603050405020304" pitchFamily="18" charset="0"/>
              <a:ea typeface="Times New Roman" panose="02020603050405020304" pitchFamily="18" charset="0"/>
            </a:endParaRPr>
          </a:p>
          <a:p>
            <a:pPr marL="457200" marR="0" indent="-457200">
              <a:lnSpc>
                <a:spcPct val="200000"/>
              </a:lnSpc>
              <a:spcBef>
                <a:spcPts val="0"/>
              </a:spcBef>
              <a:spcAft>
                <a:spcPts val="800"/>
              </a:spcAft>
            </a:pP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Narsa, N. P. D. R. H., &amp; Supriyadi. (2019). The role of companies’ codes of ethics in mitigating managers’ escalation behavior in the frame of agency theory.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Asia-Pacific Journal of Accounting &amp; Economics</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26</a:t>
            </a:r>
            <a:r>
              <a:rPr lang="en-US" sz="1800" dirty="0">
                <a:effectLst/>
                <a:latin typeface="Calibri" panose="020F0502020204030204" pitchFamily="34" charset="0"/>
                <a:ea typeface="Calibri" panose="020F0502020204030204" pitchFamily="34" charset="0"/>
                <a:cs typeface="Times New Roman" panose="02020603050405020304" pitchFamily="18" charset="0"/>
              </a:rPr>
              <a:t>(1-2), 131-149.</a:t>
            </a:r>
          </a:p>
          <a:p>
            <a:pPr marL="457200" marR="0" indent="-457200">
              <a:lnSpc>
                <a:spcPct val="200000"/>
              </a:lnSpc>
              <a:spcBef>
                <a:spcPts val="0"/>
              </a:spcBef>
              <a:spcAft>
                <a:spcPts val="0"/>
              </a:spcAft>
            </a:pPr>
            <a:r>
              <a:rPr lang="en-US" sz="1800" kern="1200" dirty="0">
                <a:solidFill>
                  <a:srgbClr val="222222"/>
                </a:solidFill>
                <a:effectLst/>
                <a:latin typeface="Times New Roman" panose="02020603050405020304" pitchFamily="18" charset="0"/>
                <a:ea typeface="Calibri" panose="020F0502020204030204" pitchFamily="34" charset="0"/>
              </a:rPr>
              <a:t> Toptal, A., &amp; Çetinkaya, S. (2015). The impact of price skimming on supply and exit decisions. </a:t>
            </a:r>
            <a:r>
              <a:rPr lang="en-US" sz="1800" i="1" kern="1200" dirty="0">
                <a:solidFill>
                  <a:srgbClr val="222222"/>
                </a:solidFill>
                <a:effectLst/>
                <a:latin typeface="Times New Roman" panose="02020603050405020304" pitchFamily="18" charset="0"/>
                <a:ea typeface="Calibri" panose="020F0502020204030204" pitchFamily="34" charset="0"/>
              </a:rPr>
              <a:t>Applied Stochastic Models in Business and Industry</a:t>
            </a:r>
            <a:r>
              <a:rPr lang="en-US" sz="1800" kern="1200" dirty="0">
                <a:solidFill>
                  <a:srgbClr val="222222"/>
                </a:solidFill>
                <a:effectLst/>
                <a:latin typeface="Times New Roman" panose="02020603050405020304" pitchFamily="18" charset="0"/>
                <a:ea typeface="Calibri" panose="020F0502020204030204" pitchFamily="34" charset="0"/>
              </a:rPr>
              <a:t>, </a:t>
            </a:r>
            <a:r>
              <a:rPr lang="en-US" sz="1800" i="1" kern="1200" dirty="0">
                <a:solidFill>
                  <a:srgbClr val="222222"/>
                </a:solidFill>
                <a:effectLst/>
                <a:latin typeface="Times New Roman" panose="02020603050405020304" pitchFamily="18" charset="0"/>
                <a:ea typeface="Calibri" panose="020F0502020204030204" pitchFamily="34" charset="0"/>
              </a:rPr>
              <a:t>31</a:t>
            </a:r>
            <a:r>
              <a:rPr lang="en-US" sz="1800" kern="1200" dirty="0">
                <a:solidFill>
                  <a:srgbClr val="222222"/>
                </a:solidFill>
                <a:effectLst/>
                <a:latin typeface="Times New Roman" panose="02020603050405020304" pitchFamily="18" charset="0"/>
                <a:ea typeface="Calibri" panose="020F0502020204030204" pitchFamily="34" charset="0"/>
              </a:rPr>
              <a:t>(4), 551-574. Ferrell, O. C., &amp; </a:t>
            </a:r>
            <a:endParaRPr lang="en-US" sz="1800" dirty="0">
              <a:effectLst/>
              <a:latin typeface="Times New Roman" panose="02020603050405020304" pitchFamily="18" charset="0"/>
              <a:ea typeface="Times New Roman" panose="02020603050405020304" pitchFamily="18" charset="0"/>
            </a:endParaRPr>
          </a:p>
          <a:p>
            <a:pPr marL="457200" marR="0" indent="-457200">
              <a:lnSpc>
                <a:spcPct val="200000"/>
              </a:lnSpc>
              <a:spcBef>
                <a:spcPts val="0"/>
              </a:spcBef>
              <a:spcAft>
                <a:spcPts val="800"/>
              </a:spcAft>
            </a:pPr>
            <a:r>
              <a:rPr lang="en-US" sz="1800" kern="1200" dirty="0">
                <a:solidFill>
                  <a:srgbClr val="222222"/>
                </a:solidFill>
                <a:effectLst/>
                <a:latin typeface="Times New Roman" panose="02020603050405020304" pitchFamily="18" charset="0"/>
                <a:ea typeface="Calibri" panose="020F0502020204030204" pitchFamily="34" charset="0"/>
              </a:rPr>
              <a:t>Xu, V. (2018). Introducing Coca-Cola: One of the Most Iconic Brands in the World.</a:t>
            </a:r>
            <a:endParaRPr lang="en-US" sz="1800" dirty="0">
              <a:effectLst/>
              <a:latin typeface="Times New Roman" panose="02020603050405020304" pitchFamily="18" charset="0"/>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68832879-D2A4-4191-B727-2DEBE93143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758873">
            <a:off x="-825291" y="4109682"/>
            <a:ext cx="3365079" cy="2234921"/>
          </a:xfrm>
          <a:prstGeom prst="rect">
            <a:avLst/>
          </a:prstGeom>
        </p:spPr>
      </p:pic>
    </p:spTree>
    <p:extLst>
      <p:ext uri="{BB962C8B-B14F-4D97-AF65-F5344CB8AC3E}">
        <p14:creationId xmlns:p14="http://schemas.microsoft.com/office/powerpoint/2010/main" val="367262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267C3CA-104C-4409-B156-BB435A005368}"/>
              </a:ext>
            </a:extLst>
          </p:cNvPr>
          <p:cNvSpPr txBox="1"/>
          <p:nvPr/>
        </p:nvSpPr>
        <p:spPr>
          <a:xfrm>
            <a:off x="2885243" y="470516"/>
            <a:ext cx="5770486" cy="461665"/>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Introduction</a:t>
            </a:r>
            <a:r>
              <a:rPr lang="en-US" b="1" dirty="0"/>
              <a:t> </a:t>
            </a:r>
          </a:p>
        </p:txBody>
      </p:sp>
      <p:sp>
        <p:nvSpPr>
          <p:cNvPr id="3" name="TextBox 2">
            <a:extLst>
              <a:ext uri="{FF2B5EF4-FFF2-40B4-BE49-F238E27FC236}">
                <a16:creationId xmlns:a16="http://schemas.microsoft.com/office/drawing/2014/main" xmlns="" id="{6C1827E6-43C9-4409-87F4-C178828BC431}"/>
              </a:ext>
            </a:extLst>
          </p:cNvPr>
          <p:cNvSpPr txBox="1"/>
          <p:nvPr/>
        </p:nvSpPr>
        <p:spPr>
          <a:xfrm>
            <a:off x="674703" y="1571348"/>
            <a:ext cx="11230252" cy="5109091"/>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Business ethics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a type of applied ethics or professional ethics that looks at ethical principles and moral or ethical issues that can occur in the workplace.</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 business ethical statement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an example of a statement that is used as the written representation of a company's principles.</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Ethical culture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can be characterized as a set of managers' and employees' experiences, ideas, and expectations regarding how the organization keeps them from acting unethically and encourages them to act ethically.</a:t>
            </a:r>
          </a:p>
          <a:p>
            <a:endParaRPr lang="en-US" dirty="0"/>
          </a:p>
        </p:txBody>
      </p:sp>
      <p:pic>
        <p:nvPicPr>
          <p:cNvPr id="5" name="Picture 4">
            <a:extLst>
              <a:ext uri="{FF2B5EF4-FFF2-40B4-BE49-F238E27FC236}">
                <a16:creationId xmlns:a16="http://schemas.microsoft.com/office/drawing/2014/main" xmlns="" id="{CE243890-1FCF-4A2D-A74D-4D76142808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443188">
            <a:off x="-1130090" y="4061104"/>
            <a:ext cx="3365079" cy="2234921"/>
          </a:xfrm>
          <a:prstGeom prst="rect">
            <a:avLst/>
          </a:prstGeom>
        </p:spPr>
      </p:pic>
    </p:spTree>
    <p:extLst>
      <p:ext uri="{BB962C8B-B14F-4D97-AF65-F5344CB8AC3E}">
        <p14:creationId xmlns:p14="http://schemas.microsoft.com/office/powerpoint/2010/main" val="1476719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423A4F1-93DD-432E-8454-6F01F8D217BD}"/>
              </a:ext>
            </a:extLst>
          </p:cNvPr>
          <p:cNvSpPr txBox="1"/>
          <p:nvPr/>
        </p:nvSpPr>
        <p:spPr>
          <a:xfrm>
            <a:off x="1660225" y="441386"/>
            <a:ext cx="8722025" cy="400046"/>
          </a:xfrm>
          <a:prstGeom prst="rect">
            <a:avLst/>
          </a:prstGeom>
          <a:noFill/>
        </p:spPr>
        <p:txBody>
          <a:bodyPr wrap="square" rtlCol="0">
            <a:spAutoFit/>
          </a:bodyPr>
          <a:lstStyle/>
          <a:p>
            <a:pPr marL="0" marR="0" algn="ctr">
              <a:lnSpc>
                <a:spcPct val="107000"/>
              </a:lnSpc>
              <a:spcBef>
                <a:spcPts val="0"/>
              </a:spcBef>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Different Firms with Different Kind of Information in their Ethic Statement</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xmlns="" id="{E685BFE6-2AE8-4A52-87A5-1EBA6842B15B}"/>
              </a:ext>
            </a:extLst>
          </p:cNvPr>
          <p:cNvSpPr txBox="1"/>
          <p:nvPr/>
        </p:nvSpPr>
        <p:spPr>
          <a:xfrm>
            <a:off x="854015" y="1095555"/>
            <a:ext cx="10765766" cy="5012719"/>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Coca-Cola Company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ethical statement of the company exposes a distinct and unifying theme: integrity.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Addendums to the company's code of ethics detail necessary definitions, disciplinary action requirements, and additional resources that may be beneficial to employees</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(Xu, 2018)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Hershey Company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ethical statement of Hershey defines what it means to be a member of the Hershey team.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Hershey Company's code of ethics also includes various "What If?" scenarios to assist employees in making decisions when faced with challenges.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xmlns="" id="{8D46DF15-0ECA-405E-AEA9-1CB6CFA849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72745">
            <a:off x="-828524" y="4025890"/>
            <a:ext cx="3365079" cy="2234921"/>
          </a:xfrm>
          <a:prstGeom prst="rect">
            <a:avLst/>
          </a:prstGeom>
        </p:spPr>
      </p:pic>
    </p:spTree>
    <p:extLst>
      <p:ext uri="{BB962C8B-B14F-4D97-AF65-F5344CB8AC3E}">
        <p14:creationId xmlns:p14="http://schemas.microsoft.com/office/powerpoint/2010/main" val="3056508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8714EE5-0FA6-4934-A9F7-6C64A27E265B}"/>
              </a:ext>
            </a:extLst>
          </p:cNvPr>
          <p:cNvSpPr txBox="1"/>
          <p:nvPr/>
        </p:nvSpPr>
        <p:spPr>
          <a:xfrm>
            <a:off x="1409700" y="402336"/>
            <a:ext cx="9197340" cy="400110"/>
          </a:xfrm>
          <a:prstGeom prst="rect">
            <a:avLst/>
          </a:prstGeom>
          <a:noFill/>
        </p:spPr>
        <p:txBody>
          <a:bodyPr wrap="square" rtlCol="0">
            <a:spAutoFit/>
          </a:bodyPr>
          <a:lstStyle/>
          <a:p>
            <a:pPr algn="ctr"/>
            <a:r>
              <a:rPr lang="en-US" sz="2000" b="1" dirty="0" smtClean="0">
                <a:effectLst/>
                <a:latin typeface="Times New Roman" panose="02020603050405020304" pitchFamily="18" charset="0"/>
                <a:ea typeface="Calibri" panose="020F0502020204030204" pitchFamily="34" charset="0"/>
                <a:cs typeface="Times New Roman" panose="02020603050405020304" pitchFamily="18" charset="0"/>
              </a:rPr>
              <a:t>Continuation</a:t>
            </a:r>
            <a:r>
              <a:rPr lang="en-US" sz="1800" b="1"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p>
        </p:txBody>
      </p:sp>
      <p:sp>
        <p:nvSpPr>
          <p:cNvPr id="4" name="TextBox 3">
            <a:extLst>
              <a:ext uri="{FF2B5EF4-FFF2-40B4-BE49-F238E27FC236}">
                <a16:creationId xmlns:a16="http://schemas.microsoft.com/office/drawing/2014/main" xmlns="" id="{7D61D804-77B1-4CDB-918E-B724494CC624}"/>
              </a:ext>
            </a:extLst>
          </p:cNvPr>
          <p:cNvSpPr txBox="1"/>
          <p:nvPr/>
        </p:nvSpPr>
        <p:spPr>
          <a:xfrm>
            <a:off x="530352" y="1060704"/>
            <a:ext cx="11274552" cy="5006499"/>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Starbucks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Starbucks' ethical statement begins by laying forth the ideas and values that the corporation aspires to embrace.</a:t>
            </a: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Starbucks' code of ethics also provides answers to a number of questions that employees can resort to when they are faced with confusion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Narsa, 2019)</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PepsiCo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PepsiCo ethical document covers a wide range of themes, including individual employee obligations, workplace respect, and the company's responsibility to its shareholders. </a:t>
            </a: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PepsiCo's code, like any good code of ethics, has its expectations anchored in the company's underlying principles.</a:t>
            </a:r>
          </a:p>
          <a:p>
            <a:endParaRPr lang="en-US" dirty="0"/>
          </a:p>
        </p:txBody>
      </p:sp>
      <p:pic>
        <p:nvPicPr>
          <p:cNvPr id="6" name="Picture 5">
            <a:extLst>
              <a:ext uri="{FF2B5EF4-FFF2-40B4-BE49-F238E27FC236}">
                <a16:creationId xmlns:a16="http://schemas.microsoft.com/office/drawing/2014/main" xmlns="" id="{6B490128-1B72-4C22-9C01-4F27DCCCC1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28555">
            <a:off x="-1228388" y="4045090"/>
            <a:ext cx="3365079" cy="2234921"/>
          </a:xfrm>
          <a:prstGeom prst="rect">
            <a:avLst/>
          </a:prstGeom>
        </p:spPr>
      </p:pic>
    </p:spTree>
    <p:extLst>
      <p:ext uri="{BB962C8B-B14F-4D97-AF65-F5344CB8AC3E}">
        <p14:creationId xmlns:p14="http://schemas.microsoft.com/office/powerpoint/2010/main" val="140897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7121D97-6094-4552-8AFF-05FC222E5035}"/>
              </a:ext>
            </a:extLst>
          </p:cNvPr>
          <p:cNvSpPr txBox="1"/>
          <p:nvPr/>
        </p:nvSpPr>
        <p:spPr>
          <a:xfrm>
            <a:off x="1517904" y="292608"/>
            <a:ext cx="8851392" cy="461665"/>
          </a:xfrm>
          <a:prstGeom prst="rect">
            <a:avLst/>
          </a:prstGeom>
          <a:noFill/>
        </p:spPr>
        <p:txBody>
          <a:bodyPr wrap="square" rtlCol="0">
            <a:spAutoFit/>
          </a:bodyPr>
          <a:lstStyle/>
          <a:p>
            <a:pPr algn="ctr"/>
            <a:r>
              <a:rPr lang="en-US" sz="2400" b="1" dirty="0">
                <a:latin typeface="Times New Roman" panose="02020603050405020304" pitchFamily="18" charset="0"/>
                <a:ea typeface="Calibri" panose="020F0502020204030204" pitchFamily="34" charset="0"/>
              </a:rPr>
              <a:t>D</a:t>
            </a:r>
            <a:r>
              <a:rPr lang="en-US" sz="2400" b="1" dirty="0">
                <a:effectLst/>
                <a:latin typeface="Times New Roman" panose="02020603050405020304" pitchFamily="18" charset="0"/>
                <a:ea typeface="Calibri" panose="020F0502020204030204" pitchFamily="34" charset="0"/>
              </a:rPr>
              <a:t>esignated </a:t>
            </a:r>
            <a:r>
              <a:rPr lang="en-US" sz="2400" b="1" dirty="0">
                <a:latin typeface="Times New Roman" panose="02020603050405020304" pitchFamily="18" charset="0"/>
                <a:ea typeface="Calibri" panose="020F0502020204030204" pitchFamily="34" charset="0"/>
              </a:rPr>
              <a:t>T</a:t>
            </a:r>
            <a:r>
              <a:rPr lang="en-US" sz="2400" b="1" dirty="0">
                <a:effectLst/>
                <a:latin typeface="Times New Roman" panose="02020603050405020304" pitchFamily="18" charset="0"/>
                <a:ea typeface="Calibri" panose="020F0502020204030204" pitchFamily="34" charset="0"/>
              </a:rPr>
              <a:t>eam that Oversees </a:t>
            </a:r>
            <a:r>
              <a:rPr lang="en-US" sz="2400" b="1" dirty="0">
                <a:latin typeface="Times New Roman" panose="02020603050405020304" pitchFamily="18" charset="0"/>
                <a:ea typeface="Calibri" panose="020F0502020204030204" pitchFamily="34" charset="0"/>
              </a:rPr>
              <a:t>E</a:t>
            </a:r>
            <a:r>
              <a:rPr lang="en-US" sz="2400" b="1" dirty="0">
                <a:effectLst/>
                <a:latin typeface="Times New Roman" panose="02020603050405020304" pitchFamily="18" charset="0"/>
                <a:ea typeface="Calibri" panose="020F0502020204030204" pitchFamily="34" charset="0"/>
              </a:rPr>
              <a:t>thics for each of the Firms</a:t>
            </a:r>
            <a:endParaRPr lang="en-US" sz="2400" dirty="0"/>
          </a:p>
        </p:txBody>
      </p:sp>
      <p:sp>
        <p:nvSpPr>
          <p:cNvPr id="3" name="TextBox 2">
            <a:extLst>
              <a:ext uri="{FF2B5EF4-FFF2-40B4-BE49-F238E27FC236}">
                <a16:creationId xmlns:a16="http://schemas.microsoft.com/office/drawing/2014/main" xmlns="" id="{FF4C6F7C-DA19-4DA7-9406-7B0FDEE5521D}"/>
              </a:ext>
            </a:extLst>
          </p:cNvPr>
          <p:cNvSpPr txBox="1"/>
          <p:nvPr/>
        </p:nvSpPr>
        <p:spPr>
          <a:xfrm>
            <a:off x="548640" y="1061493"/>
            <a:ext cx="11402568" cy="4735014"/>
          </a:xfrm>
          <a:prstGeom prst="rect">
            <a:avLst/>
          </a:prstGeom>
          <a:noFill/>
        </p:spPr>
        <p:txBody>
          <a:bodyPr wrap="square" rtlCol="0">
            <a:spAutoFit/>
          </a:bodyPr>
          <a:lstStyle/>
          <a:p>
            <a:pPr marL="342900" marR="0" lvl="0" indent="-342900">
              <a:lnSpc>
                <a:spcPct val="107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Coca-Cola company.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firm has an Ethics and Compliance Committee that is in charge of enforcing the Code in a fair, impartial, and consistent manner.</a:t>
            </a:r>
          </a:p>
          <a:p>
            <a:pPr marL="342900" marR="0" lvl="0" indent="-342900">
              <a:lnSpc>
                <a:spcPct val="107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Hershey Company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Hershey maintains an Ethical Business Practices Committee that oversees and advises the corporation on all ethical matters.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Starbucks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Starbucks has integrated a one-of-a-kind ethical decision-making framework to help employees deal with ethical challenges at work</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Narsa, 2019).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PepsiCo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Global Compliance &amp; Ethics Department at PepsiCo is in charge of encouraging, monitoring, and enforcing ethical behavior.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40AD5337-05F8-4B8C-8BF9-0AB7A33D92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490955">
            <a:off x="-1053891" y="3920896"/>
            <a:ext cx="3365079" cy="2234921"/>
          </a:xfrm>
          <a:prstGeom prst="rect">
            <a:avLst/>
          </a:prstGeom>
        </p:spPr>
      </p:pic>
    </p:spTree>
    <p:extLst>
      <p:ext uri="{BB962C8B-B14F-4D97-AF65-F5344CB8AC3E}">
        <p14:creationId xmlns:p14="http://schemas.microsoft.com/office/powerpoint/2010/main" val="1433120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3224C73C-FC9F-4593-97B4-F1DFFAFAF44C}"/>
              </a:ext>
            </a:extLst>
          </p:cNvPr>
          <p:cNvSpPr txBox="1"/>
          <p:nvPr/>
        </p:nvSpPr>
        <p:spPr>
          <a:xfrm>
            <a:off x="1438465" y="357518"/>
            <a:ext cx="9458325" cy="468077"/>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What messages are the firms attempting to send to their employees?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xmlns="" id="{4F351C54-9F76-4B65-A49D-CDED91ECF968}"/>
              </a:ext>
            </a:extLst>
          </p:cNvPr>
          <p:cNvSpPr txBox="1"/>
          <p:nvPr/>
        </p:nvSpPr>
        <p:spPr>
          <a:xfrm>
            <a:off x="338328" y="1161288"/>
            <a:ext cx="11658600" cy="4349909"/>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Retain Good Employees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Talented people at all levels of a business want to be adequately compensated for their efforts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Fraedrich, 2016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Companies follow their ethical declarations in order to promote their employees based on the quality of their work rather than on favoritism. Retain Good Employees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Provide Positive Work Environment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From the minute they have their first job interview, employees have a responsibility to be ethical.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Employees that are ethical are seen as team players rather to people who are only looking out for themselves.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7755B9CD-E29F-4F13-807E-0BA24D1652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06318" y="2406835"/>
            <a:ext cx="2742857" cy="2958730"/>
          </a:xfrm>
          <a:prstGeom prst="rect">
            <a:avLst/>
          </a:prstGeom>
        </p:spPr>
      </p:pic>
      <p:pic>
        <p:nvPicPr>
          <p:cNvPr id="7" name="Picture 6">
            <a:extLst>
              <a:ext uri="{FF2B5EF4-FFF2-40B4-BE49-F238E27FC236}">
                <a16:creationId xmlns:a16="http://schemas.microsoft.com/office/drawing/2014/main" xmlns="" id="{B077D18D-43F4-4566-8AAB-5D83189DCB5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287461">
            <a:off x="-609620" y="4393736"/>
            <a:ext cx="3365079" cy="2234921"/>
          </a:xfrm>
          <a:prstGeom prst="rect">
            <a:avLst/>
          </a:prstGeom>
        </p:spPr>
      </p:pic>
    </p:spTree>
    <p:extLst>
      <p:ext uri="{BB962C8B-B14F-4D97-AF65-F5344CB8AC3E}">
        <p14:creationId xmlns:p14="http://schemas.microsoft.com/office/powerpoint/2010/main" val="1174195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CA51D8A-E50E-4FBA-ABD8-F9DD204E42DC}"/>
              </a:ext>
            </a:extLst>
          </p:cNvPr>
          <p:cNvSpPr txBox="1"/>
          <p:nvPr/>
        </p:nvSpPr>
        <p:spPr>
          <a:xfrm>
            <a:off x="838581" y="431724"/>
            <a:ext cx="10584941" cy="461665"/>
          </a:xfrm>
          <a:prstGeom prst="rect">
            <a:avLst/>
          </a:prstGeom>
          <a:noFill/>
        </p:spPr>
        <p:txBody>
          <a:bodyPr wrap="square" rtlCol="0">
            <a:spAutoFit/>
          </a:bodyPr>
          <a:lstStyle/>
          <a:p>
            <a:r>
              <a:rPr lang="en-US" sz="2400" b="1" dirty="0">
                <a:effectLst/>
                <a:latin typeface="Times New Roman" panose="02020603050405020304" pitchFamily="18" charset="0"/>
                <a:ea typeface="Calibri" panose="020F0502020204030204" pitchFamily="34" charset="0"/>
              </a:rPr>
              <a:t>What messages are the firms attempting to send to their external customers?</a:t>
            </a:r>
            <a:endParaRPr lang="en-US" sz="2400" dirty="0"/>
          </a:p>
        </p:txBody>
      </p:sp>
      <p:sp>
        <p:nvSpPr>
          <p:cNvPr id="3" name="TextBox 2">
            <a:extLst>
              <a:ext uri="{FF2B5EF4-FFF2-40B4-BE49-F238E27FC236}">
                <a16:creationId xmlns:a16="http://schemas.microsoft.com/office/drawing/2014/main" xmlns="" id="{64267F71-EC87-45C8-A79C-C0A55E313DA5}"/>
              </a:ext>
            </a:extLst>
          </p:cNvPr>
          <p:cNvSpPr txBox="1"/>
          <p:nvPr/>
        </p:nvSpPr>
        <p:spPr>
          <a:xfrm>
            <a:off x="292608" y="1060704"/>
            <a:ext cx="11676888" cy="4903907"/>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Build Customer loyalty.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Consumers may allow a company to take advantage of them once, but they will not return if they perceive they have been treated unfairly, such as by being overcharged.</a:t>
            </a: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Companies that follow the rules of ethics have a loyal customer base(</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Fraedrich, 2016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nSpc>
                <a:spcPct val="200000"/>
              </a:lnSpc>
              <a:spcBef>
                <a:spcPts val="0"/>
              </a:spcBef>
              <a:spcAft>
                <a:spcPts val="0"/>
              </a:spcAft>
              <a:buFont typeface="Wingdings" panose="05000000000000000000" pitchFamily="2" charset="2"/>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Good Company's Reputation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company's reputation for ethical behavior can help it build a better image in the marketplace, which can lead to new client referrals through word-of-mouth.</a:t>
            </a: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Companies are acting ethically in order to protect their brand and win more customers.</a:t>
            </a:r>
          </a:p>
          <a:p>
            <a:endParaRPr lang="en-US" dirty="0"/>
          </a:p>
        </p:txBody>
      </p:sp>
      <p:pic>
        <p:nvPicPr>
          <p:cNvPr id="5" name="Picture 4">
            <a:extLst>
              <a:ext uri="{FF2B5EF4-FFF2-40B4-BE49-F238E27FC236}">
                <a16:creationId xmlns:a16="http://schemas.microsoft.com/office/drawing/2014/main" xmlns="" id="{468E0C0D-0FCA-474C-9F8B-BD7AD47676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08642" y="4478711"/>
            <a:ext cx="2190750" cy="2190750"/>
          </a:xfrm>
          <a:prstGeom prst="rect">
            <a:avLst/>
          </a:prstGeom>
        </p:spPr>
      </p:pic>
      <p:pic>
        <p:nvPicPr>
          <p:cNvPr id="7" name="Picture 6">
            <a:extLst>
              <a:ext uri="{FF2B5EF4-FFF2-40B4-BE49-F238E27FC236}">
                <a16:creationId xmlns:a16="http://schemas.microsoft.com/office/drawing/2014/main" xmlns="" id="{372B8542-2F8E-4597-99FD-461B9FDA0FA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655371">
            <a:off x="-581809" y="4667248"/>
            <a:ext cx="2730816" cy="1813675"/>
          </a:xfrm>
          <a:prstGeom prst="rect">
            <a:avLst/>
          </a:prstGeom>
        </p:spPr>
      </p:pic>
    </p:spTree>
    <p:extLst>
      <p:ext uri="{BB962C8B-B14F-4D97-AF65-F5344CB8AC3E}">
        <p14:creationId xmlns:p14="http://schemas.microsoft.com/office/powerpoint/2010/main" val="1194889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71DE9B55-D71F-4D50-9D3F-98ABFEA54BF6}"/>
              </a:ext>
            </a:extLst>
          </p:cNvPr>
          <p:cNvSpPr txBox="1"/>
          <p:nvPr/>
        </p:nvSpPr>
        <p:spPr>
          <a:xfrm>
            <a:off x="2462784" y="420742"/>
            <a:ext cx="7927848" cy="468077"/>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Why are good ethics important to the business?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xmlns="" id="{327A4564-13CC-454C-8A6A-9F29792FBDB3}"/>
              </a:ext>
            </a:extLst>
          </p:cNvPr>
          <p:cNvSpPr txBox="1"/>
          <p:nvPr/>
        </p:nvSpPr>
        <p:spPr>
          <a:xfrm>
            <a:off x="1343025" y="1582740"/>
            <a:ext cx="11292840" cy="2133918"/>
          </a:xfrm>
          <a:prstGeom prst="rect">
            <a:avLst/>
          </a:prstGeom>
          <a:noFill/>
        </p:spPr>
        <p:txBody>
          <a:bodyPr wrap="square" rtlCol="0">
            <a:spAutoFit/>
          </a:bodyPr>
          <a:lstStyle/>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Ethics Helps to Build a Better Business Reputation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Good business ethics can help the business reduce risk (</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Fraedrich, 2016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Business ethics can assist the business in retaining top talent.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CB226F83-CA23-4328-89D3-422A8F35BF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54237">
            <a:off x="-587166" y="4030869"/>
            <a:ext cx="3365079" cy="2234921"/>
          </a:xfrm>
          <a:prstGeom prst="rect">
            <a:avLst/>
          </a:prstGeom>
        </p:spPr>
      </p:pic>
    </p:spTree>
    <p:extLst>
      <p:ext uri="{BB962C8B-B14F-4D97-AF65-F5344CB8AC3E}">
        <p14:creationId xmlns:p14="http://schemas.microsoft.com/office/powerpoint/2010/main" val="3984596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522B6F7-07B4-4FA8-8C5F-66D36F236576}"/>
              </a:ext>
            </a:extLst>
          </p:cNvPr>
          <p:cNvSpPr txBox="1"/>
          <p:nvPr/>
        </p:nvSpPr>
        <p:spPr>
          <a:xfrm>
            <a:off x="3238881" y="330327"/>
            <a:ext cx="7269480" cy="461665"/>
          </a:xfrm>
          <a:prstGeom prst="rect">
            <a:avLst/>
          </a:prstGeom>
          <a:noFill/>
        </p:spPr>
        <p:txBody>
          <a:bodyPr wrap="square" rtlCol="0">
            <a:spAutoFit/>
          </a:bodyPr>
          <a:lstStyle/>
          <a:p>
            <a:r>
              <a:rPr lang="en-US" sz="2400" b="1" dirty="0">
                <a:effectLst/>
                <a:latin typeface="Times New Roman" panose="02020603050405020304" pitchFamily="18" charset="0"/>
                <a:ea typeface="Calibri" panose="020F0502020204030204" pitchFamily="34" charset="0"/>
              </a:rPr>
              <a:t>Other potential strategies</a:t>
            </a:r>
            <a:endParaRPr lang="en-US" sz="2400" dirty="0"/>
          </a:p>
        </p:txBody>
      </p:sp>
      <p:sp>
        <p:nvSpPr>
          <p:cNvPr id="3" name="TextBox 2">
            <a:extLst>
              <a:ext uri="{FF2B5EF4-FFF2-40B4-BE49-F238E27FC236}">
                <a16:creationId xmlns:a16="http://schemas.microsoft.com/office/drawing/2014/main" xmlns="" id="{7E40D840-C49A-48F0-93B7-CDD5C49CADD9}"/>
              </a:ext>
            </a:extLst>
          </p:cNvPr>
          <p:cNvSpPr txBox="1"/>
          <p:nvPr/>
        </p:nvSpPr>
        <p:spPr>
          <a:xfrm>
            <a:off x="941832" y="1152144"/>
            <a:ext cx="10744200" cy="3898503"/>
          </a:xfrm>
          <a:prstGeom prst="rect">
            <a:avLst/>
          </a:prstGeom>
          <a:noFill/>
        </p:spPr>
        <p:txBody>
          <a:bodyPr wrap="square" rtlCol="0">
            <a:spAutoFit/>
          </a:bodyPr>
          <a:lstStyle/>
          <a:p>
            <a:pPr marL="342900" marR="0" lvl="0" indent="-342900">
              <a:lnSpc>
                <a:spcPct val="200000"/>
              </a:lnSpc>
              <a:spcBef>
                <a:spcPts val="0"/>
              </a:spcBef>
              <a:spcAft>
                <a:spcPts val="0"/>
              </a:spcAft>
              <a:buFont typeface="Wingdings" panose="05000000000000000000" pitchFamily="2" charset="2"/>
              <a:buChar char=""/>
            </a:pPr>
            <a:r>
              <a:rPr lang="en-US" sz="1800" b="1" spc="5"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Growth Strategy of New Products or Features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Symbol" panose="05050102010706020507" pitchFamily="18" charset="2"/>
              <a:buChar char=""/>
            </a:pPr>
            <a:r>
              <a:rPr lang="en-US" sz="1800" spc="5"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Introducing new items or adding new features to current products is part of a growth strategy.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1800" b="1" spc="5"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Price-Skimming Strategy</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spc="5"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 price-skimming strategy entails charging high costs for a product, especially in the beginning(</a:t>
            </a:r>
            <a:r>
              <a:rPr lang="en-US" sz="18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Toptal, 2015</a:t>
            </a:r>
            <a:r>
              <a:rPr lang="en-US" sz="1800" spc="5"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0"/>
              </a:spcAft>
              <a:buFont typeface="Wingdings" panose="05000000000000000000" pitchFamily="2" charset="2"/>
              <a:buChar char=""/>
            </a:pPr>
            <a:r>
              <a:rPr lang="en-US" sz="1800" b="1" spc="5"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Using Acquisition to Gain a Competitive Advantage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200000"/>
              </a:lnSpc>
              <a:spcBef>
                <a:spcPts val="0"/>
              </a:spcBef>
              <a:spcAft>
                <a:spcPts val="800"/>
              </a:spcAft>
              <a:buFont typeface="Symbol" panose="05050102010706020507" pitchFamily="18" charset="2"/>
              <a:buChar char=""/>
            </a:pPr>
            <a:r>
              <a:rPr lang="en-US" sz="1800" spc="1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An acquisition strategy entails purchasing another company, or one or more of its product lines.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34F9DAB1-AF20-48A7-B2B6-6B8CD64A98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630904">
            <a:off x="-740708" y="4214222"/>
            <a:ext cx="3365079" cy="2234921"/>
          </a:xfrm>
          <a:prstGeom prst="rect">
            <a:avLst/>
          </a:prstGeom>
        </p:spPr>
      </p:pic>
    </p:spTree>
    <p:extLst>
      <p:ext uri="{BB962C8B-B14F-4D97-AF65-F5344CB8AC3E}">
        <p14:creationId xmlns:p14="http://schemas.microsoft.com/office/powerpoint/2010/main" val="1367262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1736</Words>
  <Application>Microsoft Office PowerPoint</Application>
  <PresentationFormat>Widescreen</PresentationFormat>
  <Paragraphs>89</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254717122591</dc:creator>
  <cp:lastModifiedBy>GEOFF</cp:lastModifiedBy>
  <cp:revision>28</cp:revision>
  <dcterms:created xsi:type="dcterms:W3CDTF">2021-06-29T21:50:47Z</dcterms:created>
  <dcterms:modified xsi:type="dcterms:W3CDTF">2021-06-30T02:41:09Z</dcterms:modified>
</cp:coreProperties>
</file>